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7" r:id="rId17"/>
    <p:sldId id="271" r:id="rId18"/>
    <p:sldId id="272" r:id="rId19"/>
    <p:sldId id="273" r:id="rId20"/>
    <p:sldId id="274" r:id="rId21"/>
    <p:sldId id="275" r:id="rId22"/>
    <p:sldId id="276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3386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eabc6ed00094141d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9_1#119506d31?sp=1&amp;pid=475b431ff&amp;color=0,0,0&amp;vtp=1&amp;bt=1&amp;bbb=1&amp;hb=1"/>
              <p:cNvSpPr/>
              <p:nvPr/>
            </p:nvSpPr>
            <p:spPr>
              <a:xfrm>
                <a:off x="612648" y="468000"/>
                <a:ext cx="10963656" cy="184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多选题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（2024河南高二联考）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在如图所示的电路中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，电源的输出电压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是三个定值电阻，当滑动变阻器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的滑片向下滑动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5_BD.9_1#119506d31?sp=1&amp;pid=475b431f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849057"/>
              </a:xfrm>
              <a:prstGeom prst="rect">
                <a:avLst/>
              </a:prstGeom>
              <a:blipFill>
                <a:blip r:embed="rId3"/>
                <a:stretch>
                  <a:fillRect l="-2002" r="-1446" b="-115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0_1#119506d31.bracket?pid=475b431ff&amp;color=0,0,0&amp;vpa=3&amp;vtp=1&amp;bbb=1"/>
          <p:cNvSpPr/>
          <p:nvPr/>
        </p:nvSpPr>
        <p:spPr>
          <a:xfrm>
            <a:off x="1296066" y="1750065"/>
            <a:ext cx="773113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</a:t>
            </a:r>
            <a:endParaRPr lang="en-US" altLang="zh-CN" sz="2800" dirty="0"/>
          </a:p>
        </p:txBody>
      </p:sp>
      <p:pic>
        <p:nvPicPr>
          <p:cNvPr id="4" name="QC_5_BD.11_1#119506d31?pid=475b431ff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4216" y="2451740"/>
            <a:ext cx="4169664" cy="159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1_2#119506d31.choices?pid=475b431ff&amp;color=0,0,0&amp;vtp=1&amp;bbb=1"/>
              <p:cNvSpPr/>
              <p:nvPr/>
            </p:nvSpPr>
            <p:spPr>
              <a:xfrm>
                <a:off x="612648" y="4178940"/>
                <a:ext cx="10963656" cy="12013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5589778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V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示数变小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电流表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示数变小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  <a:tabLst>
                    <a:tab pos="5589778" algn="l"/>
                  </a:tabLst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V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示数变大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电流表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示数变大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C_5_BD.11_2#119506d31.choices?pid=475b431f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178940"/>
                <a:ext cx="10963656" cy="1201357"/>
              </a:xfrm>
              <a:prstGeom prst="rect">
                <a:avLst/>
              </a:prstGeom>
              <a:blipFill>
                <a:blip r:embed="rId5"/>
                <a:stretch>
                  <a:fillRect l="-2002" b="-17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119506d31?pid=475b431ff&amp;color=0,0,0&amp;vtp=1&amp;bt=1&amp;bbb=1&amp;hb=1"/>
              <p:cNvSpPr/>
              <p:nvPr/>
            </p:nvSpPr>
            <p:spPr>
              <a:xfrm>
                <a:off x="612648" y="468000"/>
                <a:ext cx="10963656" cy="38063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当滑动变阻器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的滑片向下滑动时，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接入电路的阻值变小，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电路的总电阻变小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，根据闭合电路欧姆定律可知，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电路总电流变大，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两端的电压变大，故电流表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示数变大，电压表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V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示数变小，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V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示数变小，A正确，B、C错误；电压表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V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示数变小，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阻值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不变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，通过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的电流变小，电路总电流变大，则通过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的电流变大，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故电流表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示数变大，D正确。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5_AS.12_1#119506d31?pid=475b431f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806317"/>
              </a:xfrm>
              <a:prstGeom prst="rect">
                <a:avLst/>
              </a:prstGeom>
              <a:blipFill>
                <a:blip r:embed="rId3"/>
                <a:stretch>
                  <a:fillRect l="-2002" r="-167" b="-54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88b26052?sp=1&amp;pid=62434c1e0&amp;color=0,173,163&amp;vtp=1&amp;bt=1&amp;bbb=1"/>
          <p:cNvSpPr/>
          <p:nvPr/>
        </p:nvSpPr>
        <p:spPr>
          <a:xfrm>
            <a:off x="612648" y="466344"/>
            <a:ext cx="10963656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000"/>
              </a:lnSpc>
            </a:pPr>
            <a:r>
              <a:rPr lang="en-US" altLang="zh-CN" sz="34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题型二</a:t>
            </a:r>
            <a:r>
              <a:rPr lang="en-US" altLang="zh-CN" sz="34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含有电容器的电路</a:t>
            </a:r>
            <a:endParaRPr lang="en-US" altLang="zh-CN" sz="3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4_BD#9e1ee4418?sp=1&amp;pid=f88b26052&amp;color=0,0,0&amp;vtp=1&amp;bbb=1&amp;hb=1"/>
              <p:cNvSpPr/>
              <p:nvPr/>
            </p:nvSpPr>
            <p:spPr>
              <a:xfrm>
                <a:off x="612648" y="1214489"/>
                <a:ext cx="10963656" cy="51020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1.电路的简化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电路稳定时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，把电容器所在的支路视为断路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，简化电路时可以去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，求电荷量时再在相应位置补上，根据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计算。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2.电路稳定时电容器的分析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电路稳定后，电容器在电路中相当于一个阻值无限大的元件，与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电容器串联的电路中没有电流，同支路的电阻相当于导线，即电阻不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起降低电势的作用，但电容器两端可能出现电势差。电容器两端电压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等于并联支路两端的电压。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P_4_BD#9e1ee4418?sp=1&amp;pid=f88b2605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214489"/>
                <a:ext cx="10963656" cy="5102035"/>
              </a:xfrm>
              <a:prstGeom prst="rect">
                <a:avLst/>
              </a:prstGeom>
              <a:blipFill>
                <a:blip r:embed="rId3"/>
                <a:stretch>
                  <a:fillRect l="-2002" b="-4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9e1ee4418?sp=1&amp;pid=f88b26052&amp;color=0,0,0&amp;vtp=1&amp;bt=1&amp;bbb=1&amp;hb=1"/>
              <p:cNvSpPr/>
              <p:nvPr/>
            </p:nvSpPr>
            <p:spPr>
              <a:xfrm>
                <a:off x="612648" y="468000"/>
                <a:ext cx="10963656" cy="2511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3.电路变化带来的电容器变化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电路中电流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、电压的变化可能会引起电容器的充、放电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。若电容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器两端电压升高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，电容器将充电；若电压降低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，电容器将通过与它连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接的电路放电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，电荷量的变化量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4_BD#9e1ee4418?sp=1&amp;pid=f88b2605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511235"/>
              </a:xfrm>
              <a:prstGeom prst="rect">
                <a:avLst/>
              </a:prstGeom>
              <a:blipFill>
                <a:blip r:embed="rId3"/>
                <a:stretch>
                  <a:fillRect l="-2002" b="-82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3_1#5cb8063b0?htil=3&amp;pid=f88b26052&amp;color=0,0,0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14483" y="486287"/>
            <a:ext cx="2898648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3_2#5cb8063b0?htil=3&amp;pid=f88b26052&amp;color=0,0,0&amp;vtp=1&amp;bt=1&amp;bbb=1&amp;hb=1&amp;hs=1"/>
              <p:cNvSpPr/>
              <p:nvPr/>
            </p:nvSpPr>
            <p:spPr>
              <a:xfrm>
                <a:off x="612648" y="468000"/>
                <a:ext cx="7936992" cy="2511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（2023河北衡水模拟）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在如图所示的电路中，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电源的负极接地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，其电动势为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、内阻为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为定值电阻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为滑动变阻器，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为电容器，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分别为理想电流表和电压表。在滑动变阻器的滑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4_BD.13_2#5cb8063b0?htil=3&amp;pid=f88b26052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7936992" cy="2511235"/>
              </a:xfrm>
              <a:prstGeom prst="rect">
                <a:avLst/>
              </a:prstGeom>
              <a:blipFill>
                <a:blip r:embed="rId4"/>
                <a:stretch>
                  <a:fillRect l="-2765" r="-922" b="-82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13_2#5cb8063b0?htil=3&amp;pid=f88b26052&amp;color=0,0,0&amp;iip=1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39717" y="1908180"/>
            <a:ext cx="320040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3_2#5cb8063b0?htil=3&amp;pid=f88b26052&amp;color=0,0,0&amp;iip=2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10" y="2514193"/>
            <a:ext cx="320040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AN.14_1#5cb8063b0.bracket?pid=f88b26052&amp;color=0,0,0&amp;vpa=4&amp;vtp=1"/>
          <p:cNvSpPr/>
          <p:nvPr/>
        </p:nvSpPr>
        <p:spPr>
          <a:xfrm>
            <a:off x="8965260" y="3024382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BD.15_1#5cb8063b0.choices?pid=f88b26052&amp;color=0,0,0&amp;vtp=1&amp;bbb=1&amp;hs=1"/>
              <p:cNvSpPr/>
              <p:nvPr/>
            </p:nvSpPr>
            <p:spPr>
              <a:xfrm>
                <a:off x="612648" y="3594104"/>
                <a:ext cx="10963656" cy="12013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5589778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电压表示数变小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电流表示数变小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  <a:tabLst>
                    <a:tab pos="5589778" algn="l"/>
                  </a:tabLst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所带电荷量增多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点的电势降低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7" name="QC_4_BD.15_1#5cb8063b0.choices?pid=f88b26052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594104"/>
                <a:ext cx="10963656" cy="1201357"/>
              </a:xfrm>
              <a:prstGeom prst="rect">
                <a:avLst/>
              </a:prstGeom>
              <a:blipFill>
                <a:blip r:embed="rId7"/>
                <a:stretch>
                  <a:fillRect l="-2002" b="-17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13_2#5cb8063b0?htil=3&amp;pid=f88b26052&amp;color=0,0,0&amp;vtp=1&amp;bt=1&amp;bbb=1&amp;hb=1&amp;hs=1">
                <a:extLst>
                  <a:ext uri="{FF2B5EF4-FFF2-40B4-BE49-F238E27FC236}">
                    <a16:creationId xmlns:a16="http://schemas.microsoft.com/office/drawing/2014/main" id="{1FE2E514-8FE2-04D1-BBC7-7937B50C5913}"/>
                  </a:ext>
                </a:extLst>
              </p:cNvPr>
              <p:cNvSpPr/>
              <p:nvPr/>
            </p:nvSpPr>
            <p:spPr>
              <a:xfrm>
                <a:off x="611994" y="3037717"/>
                <a:ext cx="10968012" cy="5536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P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自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端向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端滑动的过程中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，下列说法中正确的是(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8" name="QC_4_BD.13_2#5cb8063b0?htil=3&amp;pid=f88b26052&amp;color=0,0,0&amp;vtp=1&amp;bt=1&amp;bbb=1&amp;hb=1&amp;hs=1">
                <a:extLst>
                  <a:ext uri="{FF2B5EF4-FFF2-40B4-BE49-F238E27FC236}">
                    <a16:creationId xmlns:a16="http://schemas.microsoft.com/office/drawing/2014/main" id="{1FE2E514-8FE2-04D1-BBC7-7937B50C59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994" y="3037717"/>
                <a:ext cx="10968012" cy="553657"/>
              </a:xfrm>
              <a:prstGeom prst="rect">
                <a:avLst/>
              </a:prstGeom>
              <a:blipFill>
                <a:blip r:embed="rId8"/>
                <a:stretch>
                  <a:fillRect l="-1944" b="-395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6_1#5cb8063b0?pid=f88b26052&amp;color=0,0,0&amp;vtp=1&amp;bt=1&amp;bbb=1&amp;hb=1"/>
              <p:cNvSpPr/>
              <p:nvPr/>
            </p:nvSpPr>
            <p:spPr>
              <a:xfrm>
                <a:off x="612648" y="468000"/>
                <a:ext cx="10963656" cy="4610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解法1:程序法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P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下移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接入电路的阻值减小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→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外电路总电阻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减小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总电流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→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路端电压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𝐼𝑟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减小、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两端电压即电压表示数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→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及电容器C两端电压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减小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电容器</a:t>
                </a: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所带电荷量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减小、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中电流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减小、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点电势降低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通过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的电流即电流表示数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增大,只有D正确。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解法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2:“串反并同”结论法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>
          <p:sp>
            <p:nvSpPr>
              <p:cNvPr id="2" name="QC_4_AS.16_1#5cb8063b0?pid=f88b2605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610100"/>
              </a:xfrm>
              <a:prstGeom prst="rect">
                <a:avLst/>
              </a:prstGeom>
              <a:blipFill>
                <a:blip r:embed="rId3"/>
                <a:stretch>
                  <a:fillRect l="-2002" r="-1557" b="-30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6_1#5cb8063b0?pid=f88b26052&amp;color=0,0,0&amp;vtp=1&amp;bt=1&amp;bbb=1&amp;hb=1">
                <a:extLst>
                  <a:ext uri="{FF2B5EF4-FFF2-40B4-BE49-F238E27FC236}">
                    <a16:creationId xmlns:a16="http://schemas.microsoft.com/office/drawing/2014/main" id="{57B7CA73-AEA8-704E-B845-18B25552AF23}"/>
                  </a:ext>
                </a:extLst>
              </p:cNvPr>
              <p:cNvSpPr/>
              <p:nvPr/>
            </p:nvSpPr>
            <p:spPr>
              <a:xfrm>
                <a:off x="612648" y="468000"/>
                <a:ext cx="10963656" cy="44540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滑片下移时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接入电路中的阻值减小,电流表与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串联，示数增大;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串联,其两端电压增大,故电压表示数增大;电容器与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并联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,其两端电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压减小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,所带电荷量减小;因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𝑎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−0=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并联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,其两端电压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减小,故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降低,只有D正确。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解法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3:极限法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P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移至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端,则C、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都被短路,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𝜑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直接变为0,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可知电流表示数增大, 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电压表示数增大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减小,只有D正确。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4_AS.16_1#5cb8063b0?pid=f88b26052&amp;color=0,0,0&amp;vtp=1&amp;bt=1&amp;bbb=1&amp;hb=1">
                <a:extLst>
                  <a:ext uri="{FF2B5EF4-FFF2-40B4-BE49-F238E27FC236}">
                    <a16:creationId xmlns:a16="http://schemas.microsoft.com/office/drawing/2014/main" id="{57B7CA73-AEA8-704E-B845-18B25552AF2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454017"/>
              </a:xfrm>
              <a:prstGeom prst="rect">
                <a:avLst/>
              </a:prstGeom>
              <a:blipFill>
                <a:blip r:embed="rId2"/>
                <a:stretch>
                  <a:fillRect l="-2002" r="-1669" b="-4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8511941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008451b0?sp=1&amp;pid=f88b26052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p:pic>
        <p:nvPicPr>
          <p:cNvPr id="3" name="QC_5_BD.17_1#a7bce7e0a?htil=4&amp;pid=4008451b0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69063" y="1162685"/>
            <a:ext cx="3374136" cy="231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7_2#a7bce7e0a?htil=4&amp;sp=1&amp;pid=4008451b0&amp;color=0,0,0&amp;vtp=1&amp;bbb=1&amp;hb=1&amp;hs=1"/>
              <p:cNvSpPr/>
              <p:nvPr/>
            </p:nvSpPr>
            <p:spPr>
              <a:xfrm>
                <a:off x="612648" y="1135253"/>
                <a:ext cx="7461504" cy="31444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如图所示的电路中，电源的电动势为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、内阻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为电容器，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为定值电阻，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为滑动变阻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。开关闭合后，灯泡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可以正常发光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，当滑动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变阻器的滑片向右移动时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下列判断正确的是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5_BD.17_2#a7bce7e0a?htil=4&amp;sp=1&amp;pid=4008451b0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7461504" cy="3144457"/>
              </a:xfrm>
              <a:prstGeom prst="rect">
                <a:avLst/>
              </a:prstGeom>
              <a:blipFill>
                <a:blip r:embed="rId4"/>
                <a:stretch>
                  <a:fillRect l="-2941" r="-2206" b="-69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18_1#a7bce7e0a.bracket?pid=4008451b0&amp;color=0,0,0&amp;vpa=5&amp;vtp=1"/>
          <p:cNvSpPr/>
          <p:nvPr/>
        </p:nvSpPr>
        <p:spPr>
          <a:xfrm>
            <a:off x="889666" y="3712718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19_1#a7bce7e0a.choices?pid=4008451b0&amp;color=0,0,0&amp;vtp=1&amp;bbb=1&amp;hs=1"/>
              <p:cNvSpPr/>
              <p:nvPr/>
            </p:nvSpPr>
            <p:spPr>
              <a:xfrm>
                <a:off x="612648" y="4270375"/>
                <a:ext cx="10963656" cy="12013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5589778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路端电压变小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灯泡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将变亮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  <a:tabLst>
                    <a:tab pos="5589778" algn="l"/>
                  </a:tabLst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电容器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的电荷量将增加</a:t>
                </a:r>
                <a:r>
                  <a:rPr lang="en-US" altLang="zh-CN" sz="2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中有由右向左的电流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5_BD.19_1#a7bce7e0a.choices?pid=4008451b0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270375"/>
                <a:ext cx="10963656" cy="1201357"/>
              </a:xfrm>
              <a:prstGeom prst="rect">
                <a:avLst/>
              </a:prstGeom>
              <a:blipFill>
                <a:blip r:embed="rId5"/>
                <a:stretch>
                  <a:fillRect l="-2002" b="-17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0_1#a7bce7e0a?pid=4008451b0&amp;color=0,0,0&amp;vtp=1&amp;bt=1&amp;bbb=1&amp;hb=1"/>
              <p:cNvSpPr/>
              <p:nvPr/>
            </p:nvSpPr>
            <p:spPr>
              <a:xfrm>
                <a:off x="612648" y="468000"/>
                <a:ext cx="10963656" cy="38063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当滑动变阻器的滑片向右移动时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，滑动变阻器接入电路的电阻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，外电阻增大，电路中电流减小，路端电压增大，A错误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；电路中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电流减小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，灯泡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的功率减小，灯泡变暗，B错误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；电容器两端的电压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等于路端电压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，其电压增大，根据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可知，电容器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C的电荷量增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加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，C正确；电容器的电荷量增加，电容器充电，则经过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的电流方向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为由左向右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，D错误。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5_AS.20_1#a7bce7e0a?pid=4008451b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806317"/>
              </a:xfrm>
              <a:prstGeom prst="rect">
                <a:avLst/>
              </a:prstGeom>
              <a:blipFill>
                <a:blip r:embed="rId3"/>
                <a:stretch>
                  <a:fillRect l="-2002" r="-1613" b="-54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21_1#ba70464b1?htil=5&amp;pid=4008451b0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74152" y="486288"/>
            <a:ext cx="3483864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21_2#ba70464b1?htil=5&amp;sp=1&amp;pid=4008451b0&amp;color=0,0,0&amp;vtp=1&amp;bt=1&amp;bbb=1&amp;hb=1"/>
              <p:cNvSpPr/>
              <p:nvPr/>
            </p:nvSpPr>
            <p:spPr>
              <a:xfrm>
                <a:off x="612648" y="468000"/>
                <a:ext cx="7351776" cy="31444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多选题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（2023黑龙江哈尔滨期中）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开关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原来处于断开状态，先闭合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再闭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下列说法中正确的是(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5_BD.21_2#ba70464b1?htil=5&amp;sp=1&amp;pid=4008451b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7351776" cy="3144457"/>
              </a:xfrm>
              <a:prstGeom prst="rect">
                <a:avLst/>
              </a:prstGeom>
              <a:blipFill>
                <a:blip r:embed="rId4"/>
                <a:stretch>
                  <a:fillRect l="-2985" r="-4229" b="-6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62434c1e0.fixed?pid=e0f3523f2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第十二章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电能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能量守恒定律</a:t>
            </a:r>
            <a:endParaRPr lang="en-US" altLang="zh-CN" sz="4000" dirty="0"/>
          </a:p>
        </p:txBody>
      </p:sp>
      <p:sp>
        <p:nvSpPr>
          <p:cNvPr id="3" name="C_2#62434c1e0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#62434c1e0.fixed?pid=e0f3523f2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专题课</a:t>
            </a:r>
            <a:r>
              <a:rPr lang="en-US" altLang="zh-CN" sz="34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闭合电路的动态分析</a:t>
            </a:r>
            <a:r>
              <a:rPr lang="en-US" altLang="zh-CN" sz="34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含有电容器的电路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3_1#ba70464b1.choices?pid=4008451b0&amp;color=0,0,0&amp;vtp=1&amp;bt=1&amp;bbb=1&amp;hb=1"/>
              <p:cNvSpPr/>
              <p:nvPr/>
            </p:nvSpPr>
            <p:spPr>
              <a:xfrm>
                <a:off x="612648" y="468000"/>
                <a:ext cx="10963656" cy="37947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断开的情况下，当电路稳定时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，电容器所带电荷量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=1.2×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断开的情况下，当电路稳定时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，电容器所带电荷量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=9.6×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闭合瞬间，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方向的电流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闭合直到电路稳定时，有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=2.4×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的电荷通过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5_BD.23_1#ba70464b1.choices?pid=4008451b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794760"/>
              </a:xfrm>
              <a:prstGeom prst="rect">
                <a:avLst/>
              </a:prstGeom>
              <a:blipFill>
                <a:blip r:embed="rId3"/>
                <a:stretch>
                  <a:fillRect l="-2002" b="-57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2_1#ba70464b1.bracket?pid=4008451b0&amp;color=0,0,0&amp;vpa=6&amp;vtp=1&amp;bbb=1&amp;answeroption=ACD">
            <a:extLst>
              <a:ext uri="{FF2B5EF4-FFF2-40B4-BE49-F238E27FC236}">
                <a16:creationId xmlns:a16="http://schemas.microsoft.com/office/drawing/2014/main" id="{A9C841A3-16CC-351A-74DB-3338D0D4AF0A}"/>
              </a:ext>
            </a:extLst>
          </p:cNvPr>
          <p:cNvSpPr txBox="1"/>
          <p:nvPr/>
        </p:nvSpPr>
        <p:spPr>
          <a:xfrm>
            <a:off x="485648" y="508640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4" name="QC_5_AN.22_2#ba70464b1.bracket?pid=4008451b0&amp;color=0,0,0&amp;vpa=6&amp;vtp=1&amp;bbb=1&amp;answeroption=ACD">
            <a:extLst>
              <a:ext uri="{FF2B5EF4-FFF2-40B4-BE49-F238E27FC236}">
                <a16:creationId xmlns:a16="http://schemas.microsoft.com/office/drawing/2014/main" id="{065EA085-A2BB-31A7-8B71-9F018AE542FE}"/>
              </a:ext>
            </a:extLst>
          </p:cNvPr>
          <p:cNvSpPr txBox="1"/>
          <p:nvPr/>
        </p:nvSpPr>
        <p:spPr>
          <a:xfrm>
            <a:off x="485648" y="3124840"/>
            <a:ext cx="977900" cy="67056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5" name="QC_5_AN.22_3#ba70464b1.bracket?pid=4008451b0&amp;color=0,0,0&amp;vpa=6&amp;vtp=1&amp;bbb=1&amp;answeroption=ACD">
            <a:extLst>
              <a:ext uri="{FF2B5EF4-FFF2-40B4-BE49-F238E27FC236}">
                <a16:creationId xmlns:a16="http://schemas.microsoft.com/office/drawing/2014/main" id="{76FA6F60-579A-99A3-3BF3-89C4B87BE993}"/>
              </a:ext>
            </a:extLst>
          </p:cNvPr>
          <p:cNvSpPr txBox="1"/>
          <p:nvPr/>
        </p:nvSpPr>
        <p:spPr>
          <a:xfrm>
            <a:off x="485648" y="3693800"/>
            <a:ext cx="977900" cy="67056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4_1#ba70464b1?pid=4008451b0&amp;color=0,0,0&amp;vtp=1&amp;bt=1&amp;bbb=1&amp;hb=1"/>
              <p:cNvSpPr/>
              <p:nvPr/>
            </p:nvSpPr>
            <p:spPr>
              <a:xfrm>
                <a:off x="612648" y="468000"/>
                <a:ext cx="10963656" cy="59907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断开的情况下，当电路稳定时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，电容器所在支路电</a:t>
                </a: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压与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两端电压相同，由闭合电路欧姆定律，可得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，解得电容器所带电荷量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=1.2×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错误；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闭合瞬间，外电路的并联部分电路阻值减小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，由分压原理可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，并联部分的电压将随之减小，电容器放电，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上有从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方向的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电流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闭合直到电路稳定时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，并联部分电阻为</a:t>
                </a:r>
              </a:p>
              <a:p>
                <a:pPr latinLnBrk="1">
                  <a:lnSpc>
                    <a:spcPts val="6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4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4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，由闭合电路欧姆定律，有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aseline="-10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并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并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,可知通过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的电荷量为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aseline="-10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并</m:t>
                            </m:r>
                          </m:sub>
                        </m:sSub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=2.4×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−6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D正确。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5_AS.24_1#ba70464b1?pid=4008451b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990717"/>
              </a:xfrm>
              <a:prstGeom prst="rect">
                <a:avLst/>
              </a:prstGeom>
              <a:blipFill>
                <a:blip r:embed="rId3"/>
                <a:stretch>
                  <a:fillRect l="-2002" r="-3782" b="-34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21952c01?pid=62434c1e0&amp;color=0,173,163&amp;vtp=1&amp;bt=1&amp;bbb=1"/>
          <p:cNvSpPr/>
          <p:nvPr/>
        </p:nvSpPr>
        <p:spPr>
          <a:xfrm>
            <a:off x="612648" y="466344"/>
            <a:ext cx="10963656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000"/>
              </a:lnSpc>
            </a:pPr>
            <a:r>
              <a:rPr lang="en-US" altLang="zh-CN" sz="34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题型一</a:t>
            </a:r>
            <a:r>
              <a:rPr lang="en-US" altLang="zh-CN" sz="34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闭合电路的动态分析</a:t>
            </a:r>
            <a:endParaRPr lang="en-US" altLang="zh-CN" sz="3400" dirty="0"/>
          </a:p>
        </p:txBody>
      </p:sp>
      <p:sp>
        <p:nvSpPr>
          <p:cNvPr id="3" name="P_4_BD#03e118583?sp=1&amp;pid=e21952c01&amp;color=0,0,0&amp;vtp=1&amp;bbb=1"/>
          <p:cNvSpPr/>
          <p:nvPr/>
        </p:nvSpPr>
        <p:spPr>
          <a:xfrm>
            <a:off x="612648" y="1214489"/>
            <a:ext cx="10963656" cy="25109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.闭合电路的动态电路特点及分析思路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（1）特点：断开或闭合开关、滑动变阻器的滑片移动、电阻增大或减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小，均会导致电路电压、电流、电功率等变化。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（2）分析这类问题的基本思路</a:t>
            </a:r>
            <a:endParaRPr lang="en-US" altLang="zh-CN" sz="2800" dirty="0"/>
          </a:p>
        </p:txBody>
      </p:sp>
      <p:pic>
        <p:nvPicPr>
          <p:cNvPr id="6" name="P_4_BD#03e118583?pid=e21952c01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5536" y="3840961"/>
            <a:ext cx="5907024" cy="185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03e118583?sp=1&amp;pid=e21952c01&amp;color=0,0,0&amp;vtp=1&amp;bt=1&amp;bbb=1"/>
              <p:cNvSpPr/>
              <p:nvPr/>
            </p:nvSpPr>
            <p:spPr>
              <a:xfrm>
                <a:off x="612648" y="468000"/>
                <a:ext cx="10963656" cy="31589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.闭合电路动态分析的方法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（1）程序法：在闭合电路中，由于局部电阻的变化（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或开关的通、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断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），引起各部分电压、电流（或灯泡明、暗）发生变化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，分析此类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问题的基本思路是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“局部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→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整体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→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局部”。若并联部分某个电阻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局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详细分析如下：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4_BD#03e118583?sp=1&amp;pid=e21952c0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158935"/>
              </a:xfrm>
              <a:prstGeom prst="rect">
                <a:avLst/>
              </a:prstGeom>
              <a:blipFill>
                <a:blip r:embed="rId3"/>
                <a:stretch>
                  <a:fillRect l="-2002" b="-65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_4_BD#03e118583?pid=e21952c01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0320" y="3759840"/>
            <a:ext cx="7068312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03e118583?sp=1&amp;pid=e21952c01&amp;color=0,0,0&amp;vtp=1&amp;bt=1&amp;bbb=1&amp;hb=1"/>
          <p:cNvSpPr/>
          <p:nvPr/>
        </p:nvSpPr>
        <p:spPr>
          <a:xfrm>
            <a:off x="612648" y="466344"/>
            <a:ext cx="10963656" cy="51020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（2）结论法——“串反并同”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串反”：某一电阻增大（减小）时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，与它串联或间接串联的电阻中的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、两端电压、电功率都将减小（增大）。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并同”：某一电阻增大（减小）时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，与它并联或间接并联的电阻中的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、两端电压、电功率都将增大（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减小）。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（3）特殊值法与极限法：指因滑动变阻器滑片滑动引起电路变化的问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题，可将滑动变阻器的滑动端分别滑至两个极端去讨论。一般用于滑</a:t>
            </a: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动变阻器两部分在电路中都有电流通过时的情况。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_1#a73cfc1cc?htil=1&amp;pid=e21952c01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98864" y="486288"/>
            <a:ext cx="2359152" cy="20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_2#a73cfc1cc?htil=1&amp;sp=1&amp;pid=e21952c01&amp;color=0,0,0&amp;vtp=1&amp;bt=1&amp;bbb=1&amp;hb=1"/>
              <p:cNvSpPr/>
              <p:nvPr/>
            </p:nvSpPr>
            <p:spPr>
              <a:xfrm>
                <a:off x="612648" y="468000"/>
                <a:ext cx="8476488" cy="1849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（2024广东肇庆第一中学期中）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如图所示电路中，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闭合，当滑动变阻器的滑片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P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端向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端滑动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以下判断正确的是(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4_BD.1_2#a73cfc1cc?htil=1&amp;sp=1&amp;pid=e21952c0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8476488" cy="1849057"/>
              </a:xfrm>
              <a:prstGeom prst="rect">
                <a:avLst/>
              </a:prstGeom>
              <a:blipFill>
                <a:blip r:embed="rId4"/>
                <a:stretch>
                  <a:fillRect l="-2590" r="-2878" b="-115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_1#a73cfc1cc.bracket?pid=e21952c01&amp;color=0,0,0&amp;vpa=1&amp;vtp=1"/>
          <p:cNvSpPr/>
          <p:nvPr/>
        </p:nvSpPr>
        <p:spPr>
          <a:xfrm>
            <a:off x="4458366" y="1750065"/>
            <a:ext cx="495300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3_1#a73cfc1cc.choices?htil=1&amp;pid=e21952c01&amp;color=0,0,0&amp;vtp=1&amp;bbb=1"/>
              <p:cNvSpPr/>
              <p:nvPr/>
            </p:nvSpPr>
            <p:spPr>
              <a:xfrm>
                <a:off x="612648" y="2324740"/>
                <a:ext cx="8476488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电压表示数变大，通过灯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的电流变大，灯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变亮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电压表示数变小，通过灯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的电流变小，灯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变亮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电压表示数变小，通过灯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的电流变大，灯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变亮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电压表示数变大，通过灯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的电流变小，灯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变暗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C_4_BD.3_1#a73cfc1cc.choices?htil=1&amp;pid=e21952c0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324740"/>
                <a:ext cx="8476488" cy="2496757"/>
              </a:xfrm>
              <a:prstGeom prst="rect">
                <a:avLst/>
              </a:prstGeom>
              <a:blipFill>
                <a:blip r:embed="rId5"/>
                <a:stretch>
                  <a:fillRect l="-2590" r="-863" b="-8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_1#a73cfc1cc?pid=e21952c01&amp;color=0,0,0&amp;vtp=1&amp;bt=1&amp;bbb=1&amp;hb=1"/>
              <p:cNvSpPr/>
              <p:nvPr/>
            </p:nvSpPr>
            <p:spPr>
              <a:xfrm>
                <a:off x="612648" y="468000"/>
                <a:ext cx="10963656" cy="25109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</a:t>
                </a:r>
                <a:r>
                  <a:rPr lang="en-US" altLang="zh-CN" sz="2800" b="1" i="0" spc="-5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解析]</a:t>
                </a:r>
                <a:r>
                  <a:rPr lang="en-US" altLang="zh-CN" sz="2800" b="1" i="0" spc="-5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spc="-5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开关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2800" b="0" i="0" spc="-5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闭合，当滑动变阻器的滑片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P</m:t>
                    </m:r>
                  </m:oMath>
                </a14:m>
                <a:r>
                  <a:rPr lang="en-US" altLang="zh-CN" sz="2800" b="0" i="0" spc="-5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</a:t>
                </a:r>
                <a14:m>
                  <m:oMath xmlns:m="http://schemas.openxmlformats.org/officeDocument/2006/math">
                    <m:r>
                      <a:rPr lang="en-US" altLang="zh-CN" sz="28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spc="-5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端向</a:t>
                </a:r>
                <a14:m>
                  <m:oMath xmlns:m="http://schemas.openxmlformats.org/officeDocument/2006/math">
                    <m:r>
                      <a:rPr lang="en-US" altLang="zh-CN" sz="2800" b="0" i="0" spc="-5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spc="-5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端滑动时</a:t>
                </a:r>
                <a:r>
                  <a:rPr lang="en-US" altLang="zh-CN" sz="2800" b="0" i="0" spc="-5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，滑动变阻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pc="-5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器接入电路的电阻减小</a:t>
                </a:r>
                <a:r>
                  <a:rPr lang="en-US" altLang="zh-CN" sz="2800" b="0" i="0" spc="-5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，根据“串反并同”，可知灯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e>
                      <m:sub>
                        <m:r>
                          <a:rPr lang="en-US" altLang="zh-CN" sz="28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spc="-5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与滑动变阻器串联，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pc="-5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通过灯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e>
                      <m:sub>
                        <m:r>
                          <a:rPr lang="en-US" altLang="zh-CN" sz="28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spc="-5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的电流变大，灯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e>
                      <m:sub>
                        <m:r>
                          <a:rPr lang="en-US" altLang="zh-CN" sz="28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spc="-5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变亮，而灯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e>
                      <m:sub>
                        <m:r>
                          <a:rPr lang="en-US" altLang="zh-CN" sz="28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spc="-5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lang="en-US" altLang="zh-CN" sz="2800" b="0" i="0" spc="-5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电压表与滑动变阻器并联，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 spc="-5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所以通过灯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e>
                      <m:sub>
                        <m:r>
                          <a:rPr lang="en-US" altLang="zh-CN" sz="28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spc="-5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的电流变小，灯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e>
                      <m:sub>
                        <m:r>
                          <a:rPr lang="en-US" altLang="zh-CN" sz="2800" b="0" i="0" spc="-5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spc="-5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变暗，电压表示数变小。故选B。</a:t>
                </a:r>
                <a:endParaRPr lang="en-US" altLang="zh-CN" sz="2800" spc="-50" dirty="0"/>
              </a:p>
            </p:txBody>
          </p:sp>
        </mc:Choice>
        <mc:Fallback>
          <p:sp>
            <p:nvSpPr>
              <p:cNvPr id="2" name="QC_4_AS.4_1#a73cfc1cc?pid=e21952c0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510917"/>
              </a:xfrm>
              <a:prstGeom prst="rect">
                <a:avLst/>
              </a:prstGeom>
              <a:blipFill>
                <a:blip r:embed="rId3"/>
                <a:stretch>
                  <a:fillRect l="-2002" r="-3337" b="-82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75b431ff?sp=1&amp;pid=e21952c01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p:pic>
        <p:nvPicPr>
          <p:cNvPr id="3" name="QC_5_BD.5_1#9f83bcb48?htil=2&amp;pid=475b431ff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64774" y="1162685"/>
            <a:ext cx="2798064" cy="177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_2#9f83bcb48?htil=2&amp;sp=1&amp;pid=475b431ff&amp;color=0,0,0&amp;vtp=1&amp;bbb=1&amp;hb=1&amp;hs=1"/>
              <p:cNvSpPr/>
              <p:nvPr/>
            </p:nvSpPr>
            <p:spPr>
              <a:xfrm>
                <a:off x="612648" y="1135253"/>
                <a:ext cx="8037576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电动势为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、内阻为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的电源与定值电阻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及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滑动变阻器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𝑅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连接成如图所示的电路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。当滑动变阻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器的滑片由中点滑向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端时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，下列说法正确的是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5_BD.5_2#9f83bcb48?htil=2&amp;sp=1&amp;pid=475b431ff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8037576" cy="2496757"/>
              </a:xfrm>
              <a:prstGeom prst="rect">
                <a:avLst/>
              </a:prstGeom>
              <a:blipFill>
                <a:blip r:embed="rId4"/>
                <a:stretch>
                  <a:fillRect l="-2731" r="-228" b="-8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6_1#9f83bcb48.bracket?pid=475b431ff&amp;color=0,0,0&amp;vpa=2&amp;vtp=1"/>
          <p:cNvSpPr/>
          <p:nvPr/>
        </p:nvSpPr>
        <p:spPr>
          <a:xfrm>
            <a:off x="889666" y="3065018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7_1#9f83bcb48.choices?pid=475b431ff&amp;color=0,0,0&amp;vtp=1&amp;bbb=1&amp;hs=1"/>
              <p:cNvSpPr/>
              <p:nvPr/>
            </p:nvSpPr>
            <p:spPr>
              <a:xfrm>
                <a:off x="612648" y="3695573"/>
                <a:ext cx="10963656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电压表和电流表读数都增大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电压表和电流表读数都减小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电压表读数增大，电流表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读数减小，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读数增大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电压表读数减小，电流表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读数增大，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读数减小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5_BD.7_1#9f83bcb48.choices?pid=475b431ff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95573"/>
                <a:ext cx="10963656" cy="2496757"/>
              </a:xfrm>
              <a:prstGeom prst="rect">
                <a:avLst/>
              </a:prstGeom>
              <a:blipFill>
                <a:blip r:embed="rId5"/>
                <a:stretch>
                  <a:fillRect l="-2002" b="-8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8_1#9f83bcb48?pid=475b431ff&amp;color=0,0,0&amp;vtp=1&amp;bt=1&amp;bbb=1&amp;hb=1"/>
              <p:cNvSpPr/>
              <p:nvPr/>
            </p:nvSpPr>
            <p:spPr>
              <a:xfrm>
                <a:off x="612648" y="468000"/>
                <a:ext cx="10963656" cy="38825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由题图可知滑动变阻器的滑片由中点滑向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端时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，滑动变阻器连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入电路中的阻值增大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，则外电路的总阻值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总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增大，干路电流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减小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电流表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读数减小；路端电压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𝐼𝑟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减小，所以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电压表的读数增大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两端电压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减小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5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增大，即电流表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的读数增大，故C正确，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A、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、D错误。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5_AS.8_1#9f83bcb48?pid=475b431f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882517"/>
              </a:xfrm>
              <a:prstGeom prst="rect">
                <a:avLst/>
              </a:prstGeom>
              <a:blipFill>
                <a:blip r:embed="rId3"/>
                <a:stretch>
                  <a:fillRect l="-2002" r="-3393" b="-53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1130</Words>
  <Application>Microsoft Office PowerPoint</Application>
  <PresentationFormat>宽屏</PresentationFormat>
  <Paragraphs>154</Paragraphs>
  <Slides>22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华文细黑</vt:lpstr>
      <vt:lpstr>SimSun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2024-05-07T05:13:36Z</dcterms:created>
  <dcterms:modified xsi:type="dcterms:W3CDTF">2024-05-07T05:58:46Z</dcterms:modified>
  <cp:category/>
  <cp:contentStatus/>
</cp:coreProperties>
</file>